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58" r:id="rId4"/>
    <p:sldId id="287" r:id="rId5"/>
    <p:sldId id="309" r:id="rId6"/>
    <p:sldId id="342" r:id="rId7"/>
    <p:sldId id="343" r:id="rId8"/>
    <p:sldId id="346" r:id="rId9"/>
    <p:sldId id="348" r:id="rId10"/>
    <p:sldId id="349" r:id="rId11"/>
    <p:sldId id="350" r:id="rId12"/>
    <p:sldId id="351" r:id="rId13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7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906" y="797"/>
      </p:cViewPr>
      <p:guideLst>
        <p:guide orient="horz" pos="2160"/>
        <p:guide pos="387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6DE72-475B-4AE1-BACB-3F82355D6E1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496F8-1E2F-4D91-8D62-362243AC53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7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27" b="11981"/>
          <a:stretch>
            <a:fillRect/>
          </a:stretch>
        </p:blipFill>
        <p:spPr>
          <a:xfrm rot="3706122">
            <a:off x="4661515" y="3839833"/>
            <a:ext cx="3240901" cy="6036335"/>
          </a:xfrm>
          <a:custGeom>
            <a:avLst/>
            <a:gdLst>
              <a:gd name="connsiteX0" fmla="*/ 0 w 3240901"/>
              <a:gd name="connsiteY0" fmla="*/ 0 h 6036335"/>
              <a:gd name="connsiteX1" fmla="*/ 3240901 w 3240901"/>
              <a:gd name="connsiteY1" fmla="*/ 0 h 6036335"/>
              <a:gd name="connsiteX2" fmla="*/ 0 w 3240901"/>
              <a:gd name="connsiteY2" fmla="*/ 6036335 h 6036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40901" h="6036335">
                <a:moveTo>
                  <a:pt x="0" y="0"/>
                </a:moveTo>
                <a:lnTo>
                  <a:pt x="3240901" y="0"/>
                </a:lnTo>
                <a:lnTo>
                  <a:pt x="0" y="6036335"/>
                </a:ln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0"/>
          <a:stretch>
            <a:fillRect/>
          </a:stretch>
        </p:blipFill>
        <p:spPr>
          <a:xfrm rot="19126816">
            <a:off x="4666386" y="-1509711"/>
            <a:ext cx="3312437" cy="3365451"/>
          </a:xfrm>
          <a:custGeom>
            <a:avLst/>
            <a:gdLst>
              <a:gd name="connsiteX0" fmla="*/ 0 w 4209960"/>
              <a:gd name="connsiteY0" fmla="*/ 0 h 4277339"/>
              <a:gd name="connsiteX1" fmla="*/ 4209960 w 4209960"/>
              <a:gd name="connsiteY1" fmla="*/ 3688104 h 4277339"/>
              <a:gd name="connsiteX2" fmla="*/ 4209960 w 4209960"/>
              <a:gd name="connsiteY2" fmla="*/ 4277339 h 4277339"/>
              <a:gd name="connsiteX3" fmla="*/ 0 w 4209960"/>
              <a:gd name="connsiteY3" fmla="*/ 4277339 h 427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9960" h="4277339">
                <a:moveTo>
                  <a:pt x="0" y="0"/>
                </a:moveTo>
                <a:lnTo>
                  <a:pt x="4209960" y="3688104"/>
                </a:lnTo>
                <a:lnTo>
                  <a:pt x="4209960" y="4277339"/>
                </a:lnTo>
                <a:lnTo>
                  <a:pt x="0" y="4277339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3638550" y="3094990"/>
            <a:ext cx="564261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 b="1">
                <a:latin typeface="微软雅黑" panose="020B0503020204020204" charset="-122"/>
                <a:ea typeface="微软雅黑" panose="020B0503020204020204" charset="-122"/>
                <a:cs typeface="+mn-lt"/>
              </a:rPr>
              <a:t>league of legends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453255" y="478790"/>
            <a:ext cx="396430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Elo rating system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7595" y="2118360"/>
            <a:ext cx="5895975" cy="82994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Elo rating system is a system to violently regulate players' win rates. A win streak causes a loss streak, in other words, one los</a:t>
            </a:r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because the system needs one to lose.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77595" y="3029585"/>
            <a:ext cx="5833745" cy="82994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system is a great example of gambler psychology in which when a loss streak triggers, gamblers want to win back their loss, consequently lose more.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077595" y="3940810"/>
            <a:ext cx="5833110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system is also a crucial reason that causes the negative behaviors of players.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32595" y="1827530"/>
            <a:ext cx="1875790" cy="39528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015" y="1827530"/>
            <a:ext cx="1883410" cy="4016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173220" y="478790"/>
            <a:ext cx="396430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future of Moba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39135" y="1818005"/>
            <a:ext cx="5993765" cy="70675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League of legends players keep decreasing over time, and will remain on a small scale.	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38500" y="2890520"/>
            <a:ext cx="6240145" cy="132206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Moba genre will still be a popular genre because of its competition and cooperation. However due to online games particularity, only a few moba games are popular, and most merely survive.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3239135" y="4499610"/>
            <a:ext cx="5833110" cy="101472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20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Honor of Kings keeps dominating Moba games market in China since Tencent owns the major flows.</a:t>
            </a:r>
            <a:endParaRPr lang="en-US" altLang="zh-CN" sz="20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9" t="31307"/>
          <a:stretch>
            <a:fillRect/>
          </a:stretch>
        </p:blipFill>
        <p:spPr>
          <a:xfrm rot="14086061">
            <a:off x="-424432" y="3650632"/>
            <a:ext cx="5413047" cy="4710992"/>
          </a:xfrm>
          <a:custGeom>
            <a:avLst/>
            <a:gdLst>
              <a:gd name="connsiteX0" fmla="*/ 5413047 w 5413047"/>
              <a:gd name="connsiteY0" fmla="*/ 4710991 h 4710992"/>
              <a:gd name="connsiteX1" fmla="*/ 0 w 5413047"/>
              <a:gd name="connsiteY1" fmla="*/ 4710992 h 4710992"/>
              <a:gd name="connsiteX2" fmla="*/ 3327220 w 5413047"/>
              <a:gd name="connsiteY2" fmla="*/ 0 h 4710992"/>
              <a:gd name="connsiteX3" fmla="*/ 5413047 w 5413047"/>
              <a:gd name="connsiteY3" fmla="*/ 1473151 h 471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3047" h="4710992">
                <a:moveTo>
                  <a:pt x="5413047" y="4710991"/>
                </a:moveTo>
                <a:lnTo>
                  <a:pt x="0" y="4710992"/>
                </a:lnTo>
                <a:lnTo>
                  <a:pt x="3327220" y="0"/>
                </a:lnTo>
                <a:lnTo>
                  <a:pt x="5413047" y="1473151"/>
                </a:lnTo>
                <a:close/>
              </a:path>
            </a:pathLst>
          </a:custGeom>
        </p:spPr>
      </p:pic>
      <p:sp>
        <p:nvSpPr>
          <p:cNvPr id="4" name="任意多边形 15"/>
          <p:cNvSpPr/>
          <p:nvPr/>
        </p:nvSpPr>
        <p:spPr>
          <a:xfrm flipV="1">
            <a:off x="2945270" y="5216340"/>
            <a:ext cx="1473200" cy="193554"/>
          </a:xfrm>
          <a:custGeom>
            <a:avLst/>
            <a:gdLst>
              <a:gd name="connsiteX0" fmla="*/ 837564 w 3505200"/>
              <a:gd name="connsiteY0" fmla="*/ 594360 h 594360"/>
              <a:gd name="connsiteX1" fmla="*/ 2239944 w 3505200"/>
              <a:gd name="connsiteY1" fmla="*/ 594360 h 594360"/>
              <a:gd name="connsiteX2" fmla="*/ 2350338 w 3505200"/>
              <a:gd name="connsiteY2" fmla="*/ 594360 h 594360"/>
              <a:gd name="connsiteX3" fmla="*/ 3505200 w 3505200"/>
              <a:gd name="connsiteY3" fmla="*/ 594360 h 594360"/>
              <a:gd name="connsiteX4" fmla="*/ 3505200 w 3505200"/>
              <a:gd name="connsiteY4" fmla="*/ 553416 h 594360"/>
              <a:gd name="connsiteX5" fmla="*/ 2239944 w 3505200"/>
              <a:gd name="connsiteY5" fmla="*/ 553416 h 594360"/>
              <a:gd name="connsiteX6" fmla="*/ 2239944 w 3505200"/>
              <a:gd name="connsiteY6" fmla="*/ 553416 h 594360"/>
              <a:gd name="connsiteX7" fmla="*/ 971893 w 3505200"/>
              <a:gd name="connsiteY7" fmla="*/ 553416 h 594360"/>
              <a:gd name="connsiteX8" fmla="*/ 831701 w 3505200"/>
              <a:gd name="connsiteY8" fmla="*/ 481340 h 594360"/>
              <a:gd name="connsiteX9" fmla="*/ 819744 w 3505200"/>
              <a:gd name="connsiteY9" fmla="*/ 435404 h 594360"/>
              <a:gd name="connsiteX10" fmla="*/ 831701 w 3505200"/>
              <a:gd name="connsiteY10" fmla="*/ 389468 h 594360"/>
              <a:gd name="connsiteX11" fmla="*/ 971893 w 3505200"/>
              <a:gd name="connsiteY11" fmla="*/ 317391 h 594360"/>
              <a:gd name="connsiteX12" fmla="*/ 1193974 w 3505200"/>
              <a:gd name="connsiteY12" fmla="*/ 317391 h 594360"/>
              <a:gd name="connsiteX13" fmla="*/ 1193974 w 3505200"/>
              <a:gd name="connsiteY13" fmla="*/ 317913 h 594360"/>
              <a:gd name="connsiteX14" fmla="*/ 2706748 w 3505200"/>
              <a:gd name="connsiteY14" fmla="*/ 317913 h 594360"/>
              <a:gd name="connsiteX15" fmla="*/ 2911684 w 3505200"/>
              <a:gd name="connsiteY15" fmla="*/ 158957 h 594360"/>
              <a:gd name="connsiteX16" fmla="*/ 2706748 w 3505200"/>
              <a:gd name="connsiteY16" fmla="*/ 0 h 594360"/>
              <a:gd name="connsiteX17" fmla="*/ 1265256 w 3505200"/>
              <a:gd name="connsiteY17" fmla="*/ 0 h 594360"/>
              <a:gd name="connsiteX18" fmla="*/ 1193974 w 3505200"/>
              <a:gd name="connsiteY18" fmla="*/ 0 h 594360"/>
              <a:gd name="connsiteX19" fmla="*/ 0 w 3505200"/>
              <a:gd name="connsiteY19" fmla="*/ 0 h 594360"/>
              <a:gd name="connsiteX20" fmla="*/ 0 w 3505200"/>
              <a:gd name="connsiteY20" fmla="*/ 40944 h 594360"/>
              <a:gd name="connsiteX21" fmla="*/ 1265256 w 3505200"/>
              <a:gd name="connsiteY21" fmla="*/ 40944 h 594360"/>
              <a:gd name="connsiteX22" fmla="*/ 1265256 w 3505200"/>
              <a:gd name="connsiteY22" fmla="*/ 40944 h 594360"/>
              <a:gd name="connsiteX23" fmla="*/ 2572420 w 3505200"/>
              <a:gd name="connsiteY23" fmla="*/ 40944 h 594360"/>
              <a:gd name="connsiteX24" fmla="*/ 2712612 w 3505200"/>
              <a:gd name="connsiteY24" fmla="*/ 113021 h 594360"/>
              <a:gd name="connsiteX25" fmla="*/ 2724569 w 3505200"/>
              <a:gd name="connsiteY25" fmla="*/ 158957 h 594360"/>
              <a:gd name="connsiteX26" fmla="*/ 2712612 w 3505200"/>
              <a:gd name="connsiteY26" fmla="*/ 204893 h 594360"/>
              <a:gd name="connsiteX27" fmla="*/ 2572420 w 3505200"/>
              <a:gd name="connsiteY27" fmla="*/ 276970 h 594360"/>
              <a:gd name="connsiteX28" fmla="*/ 2350338 w 3505200"/>
              <a:gd name="connsiteY28" fmla="*/ 276970 h 594360"/>
              <a:gd name="connsiteX29" fmla="*/ 2350338 w 3505200"/>
              <a:gd name="connsiteY29" fmla="*/ 276447 h 594360"/>
              <a:gd name="connsiteX30" fmla="*/ 837564 w 3505200"/>
              <a:gd name="connsiteY30" fmla="*/ 276447 h 594360"/>
              <a:gd name="connsiteX31" fmla="*/ 632628 w 3505200"/>
              <a:gd name="connsiteY31" fmla="*/ 435404 h 594360"/>
              <a:gd name="connsiteX32" fmla="*/ 837564 w 3505200"/>
              <a:gd name="connsiteY32" fmla="*/ 59436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505200" h="594360">
                <a:moveTo>
                  <a:pt x="837564" y="594360"/>
                </a:moveTo>
                <a:lnTo>
                  <a:pt x="2239944" y="594360"/>
                </a:lnTo>
                <a:lnTo>
                  <a:pt x="2350338" y="594360"/>
                </a:lnTo>
                <a:lnTo>
                  <a:pt x="3505200" y="594360"/>
                </a:lnTo>
                <a:lnTo>
                  <a:pt x="3505200" y="553416"/>
                </a:lnTo>
                <a:lnTo>
                  <a:pt x="2239944" y="553416"/>
                </a:lnTo>
                <a:lnTo>
                  <a:pt x="2239944" y="553416"/>
                </a:lnTo>
                <a:lnTo>
                  <a:pt x="971893" y="553416"/>
                </a:lnTo>
                <a:cubicBezTo>
                  <a:pt x="908871" y="553416"/>
                  <a:pt x="854798" y="523696"/>
                  <a:pt x="831701" y="481340"/>
                </a:cubicBezTo>
                <a:lnTo>
                  <a:pt x="819744" y="435404"/>
                </a:lnTo>
                <a:lnTo>
                  <a:pt x="831701" y="389468"/>
                </a:lnTo>
                <a:cubicBezTo>
                  <a:pt x="854798" y="347111"/>
                  <a:pt x="908871" y="317391"/>
                  <a:pt x="971893" y="317391"/>
                </a:cubicBezTo>
                <a:lnTo>
                  <a:pt x="1193974" y="317391"/>
                </a:lnTo>
                <a:lnTo>
                  <a:pt x="1193974" y="317913"/>
                </a:lnTo>
                <a:lnTo>
                  <a:pt x="2706748" y="317913"/>
                </a:lnTo>
                <a:cubicBezTo>
                  <a:pt x="2819931" y="317913"/>
                  <a:pt x="2911684" y="246746"/>
                  <a:pt x="2911684" y="158957"/>
                </a:cubicBezTo>
                <a:cubicBezTo>
                  <a:pt x="2911684" y="71167"/>
                  <a:pt x="2819931" y="0"/>
                  <a:pt x="2706748" y="0"/>
                </a:cubicBezTo>
                <a:lnTo>
                  <a:pt x="1265256" y="0"/>
                </a:lnTo>
                <a:lnTo>
                  <a:pt x="1193974" y="0"/>
                </a:lnTo>
                <a:lnTo>
                  <a:pt x="0" y="0"/>
                </a:lnTo>
                <a:lnTo>
                  <a:pt x="0" y="40944"/>
                </a:lnTo>
                <a:lnTo>
                  <a:pt x="1265256" y="40944"/>
                </a:lnTo>
                <a:lnTo>
                  <a:pt x="1265256" y="40944"/>
                </a:lnTo>
                <a:lnTo>
                  <a:pt x="2572420" y="40944"/>
                </a:lnTo>
                <a:cubicBezTo>
                  <a:pt x="2635442" y="40944"/>
                  <a:pt x="2689515" y="70664"/>
                  <a:pt x="2712612" y="113021"/>
                </a:cubicBezTo>
                <a:lnTo>
                  <a:pt x="2724569" y="158957"/>
                </a:lnTo>
                <a:lnTo>
                  <a:pt x="2712612" y="204893"/>
                </a:lnTo>
                <a:cubicBezTo>
                  <a:pt x="2689515" y="247249"/>
                  <a:pt x="2635442" y="276970"/>
                  <a:pt x="2572420" y="276970"/>
                </a:cubicBezTo>
                <a:lnTo>
                  <a:pt x="2350338" y="276970"/>
                </a:lnTo>
                <a:lnTo>
                  <a:pt x="2350338" y="276447"/>
                </a:lnTo>
                <a:lnTo>
                  <a:pt x="837564" y="276447"/>
                </a:lnTo>
                <a:cubicBezTo>
                  <a:pt x="724381" y="276447"/>
                  <a:pt x="632628" y="347614"/>
                  <a:pt x="632628" y="435404"/>
                </a:cubicBezTo>
                <a:cubicBezTo>
                  <a:pt x="632628" y="523193"/>
                  <a:pt x="724381" y="594360"/>
                  <a:pt x="837564" y="59436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6705" y="379730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rise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League of legends was the most popular game in China  between 2013 and 2015.</a:t>
            </a:r>
            <a:endParaRPr lang="en-US" altLang="zh-CN" b="1"/>
          </a:p>
        </p:txBody>
      </p:sp>
      <p:sp>
        <p:nvSpPr>
          <p:cNvPr id="14" name="文本框 13"/>
          <p:cNvSpPr txBox="1"/>
          <p:nvPr/>
        </p:nvSpPr>
        <p:spPr>
          <a:xfrm>
            <a:off x="1680210" y="2682240"/>
            <a:ext cx="599884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The success of it is due to strong social values.people play League of legends to fit in.</a:t>
            </a:r>
            <a:endParaRPr lang="en-US" altLang="zh-CN" b="1"/>
          </a:p>
        </p:txBody>
      </p:sp>
      <p:sp>
        <p:nvSpPr>
          <p:cNvPr id="15" name="文本框 14"/>
          <p:cNvSpPr txBox="1"/>
          <p:nvPr/>
        </p:nvSpPr>
        <p:spPr>
          <a:xfrm>
            <a:off x="3322955" y="35617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Competitivity and cooperation are the essential cores of l</a:t>
            </a:r>
            <a:r>
              <a:rPr lang="en-US" altLang="zh-CN" b="1">
                <a:sym typeface="+mn-ea"/>
              </a:rPr>
              <a:t>eague of legends. </a:t>
            </a:r>
            <a:endParaRPr lang="en-US" altLang="zh-CN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370205" y="357505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fall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One of the critical reasons that caused the fall of LOL is social means shifting to mobile phones.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Honor of kings is a substitute for LOL on the mobile platform.</a:t>
            </a:r>
            <a:endParaRPr lang="en-US" altLang="zh-CN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530" y="2073275"/>
            <a:ext cx="5013325" cy="28371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TikTok is another convenient way to consume time everywhere and at any time.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Verbal abuse in LOL is one of many common phenomenon that causes the toxic atmosphere.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Players abuse each other even over triffles with organs and mothers. 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AFK and LTG are also commom in game. 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696595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toxic atmosphere in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430" y="1234440"/>
            <a:ext cx="5181600" cy="3371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625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1. League of Legends is a game in which cooperation and competition are essential cores of it.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4586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2. In the comparison atmosphere in China, competition part is considered more important than cooperation.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64895" y="4637405"/>
            <a:ext cx="6696710" cy="906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3. That is to say, comparison is the way to self-identity, I am better than others. When losing a game means failing to construct the image of I that fits the comparison order.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1200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4. In order to fit in the order again, hysteric subjects win in a perverted way in which negativity is the core of it. - I lose the game not because I am incapable, it is due to the teammates’ terrible performance, or not fully exerting my power.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415353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5. As a result, League of legends is a game in which win is the only option, whether in positive or negative ways.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21" r="17617"/>
          <a:stretch>
            <a:fillRect/>
          </a:stretch>
        </p:blipFill>
        <p:spPr>
          <a:xfrm>
            <a:off x="11205572" y="1"/>
            <a:ext cx="986427" cy="903890"/>
          </a:xfrm>
          <a:prstGeom prst="rect">
            <a:avLst/>
          </a:prstGeom>
        </p:spPr>
      </p:pic>
      <p:sp>
        <p:nvSpPr>
          <p:cNvPr id="5" name="TextBox 76"/>
          <p:cNvSpPr txBox="1"/>
          <p:nvPr/>
        </p:nvSpPr>
        <p:spPr>
          <a:xfrm>
            <a:off x="3338195" y="120015"/>
            <a:ext cx="5488940" cy="7835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rgbClr val="ED2E65"/>
                </a:solidFill>
                <a:latin typeface="微软雅黑" panose="020B0503020204020204" charset="-122"/>
                <a:ea typeface="微软雅黑" panose="020B0503020204020204" charset="-122"/>
              </a:rPr>
              <a:t>The comparison oder</a:t>
            </a:r>
            <a:endParaRPr lang="en-US" altLang="zh-CN" sz="4000" b="1" dirty="0">
              <a:solidFill>
                <a:srgbClr val="ED2E6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23261" y="858062"/>
            <a:ext cx="145477" cy="0"/>
          </a:xfrm>
          <a:prstGeom prst="line">
            <a:avLst/>
          </a:prstGeom>
          <a:ln w="19050" cap="rnd">
            <a:solidFill>
              <a:srgbClr val="ED2E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5" b="15952"/>
          <a:stretch>
            <a:fillRect/>
          </a:stretch>
        </p:blipFill>
        <p:spPr>
          <a:xfrm>
            <a:off x="0" y="5801710"/>
            <a:ext cx="1375775" cy="10562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0775" y="1745615"/>
            <a:ext cx="7828915" cy="887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1.By comparing, one finds his position in a symbolic order, comparing satisfies the pleasure of the big other(God).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97610" y="4353560"/>
            <a:ext cx="7521575" cy="816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3.Losers have to win in the order, but in a negative way, losers are winners. 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97610" y="2839720"/>
            <a:ext cx="7136765" cy="1264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  <a:sym typeface="+mn-ea"/>
              </a:rPr>
              <a:t>2.Subjects are hysteric, they don’t know what the big other wants from them, anxiety drives them to satisfy the big other, but only find it is unsatisfied.</a:t>
            </a:r>
            <a:endParaRPr lang="en-US" altLang="zh-CN" sz="2400" b="1">
              <a:solidFill>
                <a:schemeClr val="accent6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4" grpId="0"/>
      <p:bldP spid="34" grpId="1"/>
      <p:bldP spid="33" grpId="0"/>
      <p:bldP spid="3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523105" y="478790"/>
            <a:ext cx="3299460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WIN-RATE Team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77595" y="2118360"/>
            <a:ext cx="423735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Win-rate team is a team with more than 80% win rate.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21145" y="2795905"/>
            <a:ext cx="4760595" cy="138049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77595" y="3029585"/>
            <a:ext cx="4237355" cy="58356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team member specialized in their own position.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077595" y="3940810"/>
            <a:ext cx="4237355" cy="132206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1600" b="1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Win-rate teams consist of 1~2 clients and 3~4 master or challenger level servants, their goal is to increase their clients’ win rates to satisfy their clients' vanity.</a:t>
            </a:r>
            <a:endParaRPr lang="en-US" altLang="zh-CN" sz="1600" b="1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6" grpId="0"/>
      <p:bldP spid="6" grpId="1"/>
      <p:bldP spid="71" grpId="0"/>
      <p:bldP spid="7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15900" y="210718"/>
            <a:ext cx="11760200" cy="6436564"/>
          </a:xfrm>
          <a:prstGeom prst="rect">
            <a:avLst/>
          </a:prstGeom>
          <a:noFill/>
          <a:ln w="19050">
            <a:solidFill>
              <a:srgbClr val="509187"/>
            </a:solidFill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5994400" y="329189"/>
            <a:ext cx="203200" cy="0"/>
          </a:xfrm>
          <a:prstGeom prst="line">
            <a:avLst/>
          </a:prstGeom>
          <a:ln w="28575">
            <a:solidFill>
              <a:srgbClr val="5091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2444115" y="2794000"/>
            <a:ext cx="7585075" cy="63500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noAutofit/>
          </a:bodyPr>
          <a:lstStyle/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 you think of WR</a:t>
            </a:r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team?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zh-CN" sz="3200" dirty="0">
                <a:solidFill>
                  <a:srgbClr val="50918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3200" dirty="0">
              <a:solidFill>
                <a:srgbClr val="50918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NmFhOTQ4OWU2NWVkOWUwZGJhYjJhMmNhYWNiNWUyMz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3125</Words>
  <Application>WPS 演示</Application>
  <PresentationFormat>宽屏</PresentationFormat>
  <Paragraphs>79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cuphead</cp:lastModifiedBy>
  <cp:revision>27</cp:revision>
  <dcterms:created xsi:type="dcterms:W3CDTF">2017-12-10T12:09:00Z</dcterms:created>
  <dcterms:modified xsi:type="dcterms:W3CDTF">2024-05-09T06:25:42Z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F6FD8C7F16CF475EB1C2A2AF4D6FB208_12</vt:lpwstr>
  </property>
</Properties>
</file>

<file path=docProps/thumbnail.jpeg>
</file>